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9" r:id="rId4"/>
    <p:sldId id="326" r:id="rId5"/>
    <p:sldId id="362" r:id="rId6"/>
    <p:sldId id="329" r:id="rId7"/>
    <p:sldId id="330" r:id="rId8"/>
    <p:sldId id="263" r:id="rId9"/>
    <p:sldId id="264" r:id="rId10"/>
    <p:sldId id="265" r:id="rId11"/>
    <p:sldId id="266" r:id="rId12"/>
    <p:sldId id="331" r:id="rId13"/>
    <p:sldId id="271" r:id="rId14"/>
    <p:sldId id="272" r:id="rId15"/>
    <p:sldId id="273" r:id="rId16"/>
    <p:sldId id="270" r:id="rId17"/>
    <p:sldId id="274" r:id="rId18"/>
    <p:sldId id="275" r:id="rId19"/>
    <p:sldId id="276" r:id="rId20"/>
    <p:sldId id="277" r:id="rId21"/>
    <p:sldId id="332" r:id="rId22"/>
    <p:sldId id="279" r:id="rId23"/>
    <p:sldId id="333" r:id="rId24"/>
    <p:sldId id="284" r:id="rId25"/>
    <p:sldId id="286" r:id="rId26"/>
    <p:sldId id="285" r:id="rId27"/>
    <p:sldId id="358" r:id="rId28"/>
    <p:sldId id="360" r:id="rId29"/>
    <p:sldId id="289" r:id="rId30"/>
    <p:sldId id="366" r:id="rId31"/>
    <p:sldId id="343" r:id="rId32"/>
    <p:sldId id="336" r:id="rId33"/>
    <p:sldId id="337" r:id="rId34"/>
    <p:sldId id="338" r:id="rId35"/>
    <p:sldId id="352" r:id="rId36"/>
    <p:sldId id="353" r:id="rId37"/>
    <p:sldId id="365" r:id="rId38"/>
    <p:sldId id="367" r:id="rId39"/>
    <p:sldId id="368" r:id="rId40"/>
    <p:sldId id="339" r:id="rId41"/>
    <p:sldId id="340" r:id="rId42"/>
    <p:sldId id="302" r:id="rId43"/>
    <p:sldId id="303" r:id="rId44"/>
    <p:sldId id="304" r:id="rId45"/>
    <p:sldId id="305" r:id="rId46"/>
    <p:sldId id="306" r:id="rId47"/>
    <p:sldId id="309" r:id="rId48"/>
    <p:sldId id="350" r:id="rId49"/>
    <p:sldId id="347" r:id="rId50"/>
    <p:sldId id="354" r:id="rId51"/>
    <p:sldId id="348" r:id="rId52"/>
    <p:sldId id="313" r:id="rId53"/>
    <p:sldId id="314" r:id="rId54"/>
    <p:sldId id="315" r:id="rId55"/>
    <p:sldId id="351" r:id="rId56"/>
    <p:sldId id="349" r:id="rId57"/>
    <p:sldId id="318" r:id="rId58"/>
    <p:sldId id="370" r:id="rId59"/>
    <p:sldId id="320" r:id="rId60"/>
    <p:sldId id="369" r:id="rId61"/>
    <p:sldId id="325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46C0A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82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49AD27-8758-4F48-8C5A-D912E0B53C5F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B371EA-99B4-4C4F-AFE2-DA8D4ACA4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2C0A70-8AEE-4BE6-87E4-CF4CB9027C5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64DF07-F69B-4703-810A-A21D02418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3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DF07-F69B-4703-810A-A21D02418D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B33-5049-4685-9C67-C690491A2658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2B6-B013-4707-A0AC-2CE94D2C9D63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16AF-DEF6-4D17-9814-7434D63E8EC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985-D55E-42E1-99F6-6302CFCB6F01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972C-800C-4287-9831-C21851BB36E4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4C3E-7530-4AB1-BD02-5A545A462AEC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3739-E2BE-46D3-8E64-C37E6821AF30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75F3-9A2F-4DFF-8D6B-DC305E9F6A89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EF5-484A-4AB5-AF2B-03F933906F97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8B3D-0BF8-4C63-B26A-67C353D2F3C3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C476-6214-4817-A023-3AA86574B81F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5681-0265-46FC-89D2-FD0BFAB2EDA3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8EA-B287-4ED2-A495-4EAE28B8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>
        <p:push/>
      </p:transition>
    </mc:Choice>
    <mc:Fallback xmlns="">
      <p:transition advTm="0">
        <p:push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app2.firstmarkservices.com/Firstapprearch_starlite/Consumer/webforms/default.aspx?schema=825033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3886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			</a:t>
            </a:r>
            <a:endParaRPr lang="en-US" dirty="0"/>
          </a:p>
        </p:txBody>
      </p:sp>
      <p:pic>
        <p:nvPicPr>
          <p:cNvPr id="1026" name="Picture 2" descr="C:\Documents and Settings\workman\Local Settings\Temporary Internet Files\Content.IE5\2DYLQD6V\MP9102208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70027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4800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Instructions and tips for the online application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3493435" cy="10805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6213250"/>
            <a:ext cx="9012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August 2019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28600"/>
            <a:ext cx="3650932" cy="6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/>
          <a:srcRect r="947" b="1663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3429000"/>
            <a:ext cx="2876550" cy="1152525"/>
          </a:xfrm>
          <a:prstGeom prst="wedgeRoundRectCallout">
            <a:avLst>
              <a:gd name="adj1" fmla="val 72875"/>
              <a:gd name="adj2" fmla="val -99890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clicks ‘</a:t>
            </a:r>
            <a:r>
              <a:rPr lang="en-US" b="1" dirty="0" smtClean="0">
                <a:solidFill>
                  <a:schemeClr val="tx1"/>
                </a:solidFill>
              </a:rPr>
              <a:t>Create a New Loan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start the loan application process.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00500" y="2590800"/>
            <a:ext cx="1143000" cy="5334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092" b="16571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4800600"/>
            <a:ext cx="2876550" cy="1219200"/>
          </a:xfrm>
          <a:prstGeom prst="wedgeRoundRectCallout">
            <a:avLst>
              <a:gd name="adj1" fmla="val 66783"/>
              <a:gd name="adj2" fmla="val -9240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chooses either ‘</a:t>
            </a:r>
            <a:r>
              <a:rPr lang="en-US" b="1" dirty="0" smtClean="0">
                <a:solidFill>
                  <a:schemeClr val="tx1"/>
                </a:solidFill>
              </a:rPr>
              <a:t>Fixed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 ‘</a:t>
            </a:r>
            <a:r>
              <a:rPr lang="en-US" b="1" dirty="0" smtClean="0">
                <a:solidFill>
                  <a:schemeClr val="tx1"/>
                </a:solidFill>
              </a:rPr>
              <a:t>Variable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interest rate to review the disclosure.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1400" y="4008120"/>
            <a:ext cx="11811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 cstate="print"/>
          <a:srcRect t="90979" r="1211"/>
          <a:stretch/>
        </p:blipFill>
        <p:spPr bwMode="auto">
          <a:xfrm>
            <a:off x="898853" y="4847347"/>
            <a:ext cx="7178347" cy="40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/>
          <a:srcRect r="947"/>
          <a:stretch/>
        </p:blipFill>
        <p:spPr bwMode="auto">
          <a:xfrm>
            <a:off x="0" y="0"/>
            <a:ext cx="9172903" cy="4752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1925" y="700086"/>
            <a:ext cx="2352675" cy="356711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Based on the interest rate selected, the borrower will see an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pplication Disclosure</a:t>
            </a:r>
            <a:r>
              <a:rPr lang="en-US" dirty="0" smtClean="0">
                <a:solidFill>
                  <a:schemeClr val="tx1"/>
                </a:solidFill>
              </a:rPr>
              <a:t> outlining the initial terms of the loan. 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his example shows the borrower selecting the ‘</a:t>
            </a:r>
            <a:r>
              <a:rPr lang="en-US" b="1" dirty="0" smtClean="0">
                <a:solidFill>
                  <a:schemeClr val="tx1"/>
                </a:solidFill>
              </a:rPr>
              <a:t>Fixed</a:t>
            </a:r>
            <a:r>
              <a:rPr lang="en-US" dirty="0" smtClean="0">
                <a:solidFill>
                  <a:schemeClr val="tx1"/>
                </a:solidFill>
              </a:rPr>
              <a:t>’ interest rate.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00450" y="4903074"/>
            <a:ext cx="1828800" cy="33372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61925" y="4997212"/>
            <a:ext cx="2990850" cy="1156816"/>
          </a:xfrm>
          <a:prstGeom prst="wedgeRoundRectCallout">
            <a:avLst>
              <a:gd name="adj1" fmla="val 71598"/>
              <a:gd name="adj2" fmla="val -43142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smtClean="0">
                <a:solidFill>
                  <a:schemeClr val="tx1"/>
                </a:solidFill>
              </a:rPr>
              <a:t>Back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returns the borrower to the previous screen and allows a new interest rate to be selected.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4953000"/>
            <a:ext cx="2762250" cy="1201028"/>
          </a:xfrm>
          <a:prstGeom prst="wedgeRoundRectCallout">
            <a:avLst>
              <a:gd name="adj1" fmla="val -89954"/>
              <a:gd name="adj2" fmla="val -3918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 clicking ‘</a:t>
            </a:r>
            <a:r>
              <a:rPr lang="en-US" b="1" dirty="0" smtClean="0">
                <a:solidFill>
                  <a:schemeClr val="tx1"/>
                </a:solidFill>
              </a:rPr>
              <a:t>Continue with this Option</a:t>
            </a:r>
            <a:r>
              <a:rPr lang="en-US" dirty="0" smtClean="0">
                <a:solidFill>
                  <a:schemeClr val="tx1"/>
                </a:solidFill>
              </a:rPr>
              <a:t>,’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interest rate selection is locked in and cannot be changed.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9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Depending upon the school, the borrower will see only one of the term options listed below.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7239000" cy="2590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Option #1:  </a:t>
            </a:r>
            <a:r>
              <a:rPr lang="en-US" sz="2400" dirty="0" smtClean="0"/>
              <a:t>The borrower enters the loan period begin and end dates.</a:t>
            </a:r>
          </a:p>
          <a:p>
            <a:r>
              <a:rPr lang="en-US" sz="2400" b="1" dirty="0"/>
              <a:t>Option #2:  </a:t>
            </a:r>
            <a:r>
              <a:rPr lang="en-US" sz="2400" dirty="0"/>
              <a:t>The borrower selects term.</a:t>
            </a:r>
          </a:p>
          <a:p>
            <a:r>
              <a:rPr lang="en-US" sz="2400" b="1" dirty="0" smtClean="0"/>
              <a:t>Option #3:  </a:t>
            </a:r>
            <a:r>
              <a:rPr lang="en-US" sz="2400" dirty="0" smtClean="0"/>
              <a:t>The borrower selects term. The loan period begin and end dates under Option #3 have been determined by the school.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143000"/>
            <a:ext cx="2200275" cy="5257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School Term Option #1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The borrower selects </a:t>
            </a:r>
            <a:r>
              <a:rPr lang="en-US" b="1" dirty="0" smtClean="0">
                <a:solidFill>
                  <a:schemeClr val="tx1"/>
                </a:solidFill>
              </a:rPr>
              <a:t>School, Degree Type</a:t>
            </a:r>
            <a:r>
              <a:rPr lang="en-US" dirty="0" smtClean="0">
                <a:solidFill>
                  <a:schemeClr val="tx1"/>
                </a:solidFill>
              </a:rPr>
              <a:t>, and enters </a:t>
            </a:r>
            <a:r>
              <a:rPr lang="en-US" b="1" dirty="0" smtClean="0">
                <a:solidFill>
                  <a:schemeClr val="tx1"/>
                </a:solidFill>
              </a:rPr>
              <a:t>School Loan Begin Date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School Loan End Date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(the difference between the two dates cannot exceed 12 months)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Requested Loan Amount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Anticipated Graduation Date </a:t>
            </a:r>
            <a:r>
              <a:rPr lang="en-US" dirty="0" smtClean="0">
                <a:solidFill>
                  <a:schemeClr val="tx1"/>
                </a:solidFill>
              </a:rPr>
              <a:t>and clicks ‘</a:t>
            </a:r>
            <a:r>
              <a:rPr lang="en-US" b="1" dirty="0" smtClean="0">
                <a:solidFill>
                  <a:schemeClr val="tx1"/>
                </a:solidFill>
              </a:rPr>
              <a:t>Continue</a:t>
            </a:r>
            <a:r>
              <a:rPr lang="en-US" dirty="0" smtClean="0">
                <a:solidFill>
                  <a:schemeClr val="tx1"/>
                </a:solidFill>
              </a:rPr>
              <a:t>.’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81438" y="6538912"/>
            <a:ext cx="1071562" cy="319088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0"/>
            <a:ext cx="78485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15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1523683"/>
            <a:ext cx="2072641" cy="3886517"/>
          </a:xfrm>
          <a:prstGeom prst="wedgeRoundRectCallout">
            <a:avLst>
              <a:gd name="adj1" fmla="val 25933"/>
              <a:gd name="adj2" fmla="val 49934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School Term Option #2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selects </a:t>
            </a:r>
            <a:r>
              <a:rPr lang="en-US" b="1" dirty="0" smtClean="0">
                <a:solidFill>
                  <a:schemeClr val="tx1"/>
                </a:solidFill>
              </a:rPr>
              <a:t>School, Degree Type,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chool </a:t>
            </a: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erm</a:t>
            </a:r>
            <a:r>
              <a:rPr lang="en-US" dirty="0" smtClean="0">
                <a:solidFill>
                  <a:schemeClr val="tx1"/>
                </a:solidFill>
              </a:rPr>
              <a:t>, then enters </a:t>
            </a:r>
            <a:r>
              <a:rPr lang="en-US" b="1" dirty="0" smtClean="0">
                <a:solidFill>
                  <a:schemeClr val="tx1"/>
                </a:solidFill>
              </a:rPr>
              <a:t>Requested Loan Amount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Anticipated Graduation Date </a:t>
            </a:r>
            <a:r>
              <a:rPr lang="en-US" dirty="0" smtClean="0">
                <a:solidFill>
                  <a:schemeClr val="tx1"/>
                </a:solidFill>
              </a:rPr>
              <a:t>and clicks ‘</a:t>
            </a:r>
            <a:r>
              <a:rPr lang="en-US" b="1" dirty="0" smtClean="0">
                <a:solidFill>
                  <a:schemeClr val="tx1"/>
                </a:solidFill>
              </a:rPr>
              <a:t>Continue</a:t>
            </a:r>
            <a:r>
              <a:rPr lang="en-US" dirty="0" smtClean="0">
                <a:solidFill>
                  <a:schemeClr val="tx1"/>
                </a:solidFill>
              </a:rPr>
              <a:t>.’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6172200"/>
            <a:ext cx="1066800" cy="455202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12791" r="28150" b="9813"/>
          <a:stretch/>
        </p:blipFill>
        <p:spPr>
          <a:xfrm>
            <a:off x="533400" y="0"/>
            <a:ext cx="8610600" cy="77233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1066800"/>
            <a:ext cx="2047876" cy="3962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School Term Option #3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selects </a:t>
            </a:r>
            <a:r>
              <a:rPr lang="en-US" b="1" dirty="0" smtClean="0">
                <a:solidFill>
                  <a:schemeClr val="tx1"/>
                </a:solidFill>
              </a:rPr>
              <a:t>School, Degree Type,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chool </a:t>
            </a: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erm</a:t>
            </a:r>
            <a:r>
              <a:rPr lang="en-US" dirty="0" smtClean="0">
                <a:solidFill>
                  <a:schemeClr val="tx1"/>
                </a:solidFill>
              </a:rPr>
              <a:t>, then enters </a:t>
            </a:r>
            <a:r>
              <a:rPr lang="en-US" b="1" dirty="0" smtClean="0">
                <a:solidFill>
                  <a:schemeClr val="tx1"/>
                </a:solidFill>
              </a:rPr>
              <a:t>Requested Loan Amount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Anticipated Graduation Date </a:t>
            </a:r>
            <a:r>
              <a:rPr lang="en-US" dirty="0" smtClean="0">
                <a:solidFill>
                  <a:schemeClr val="tx1"/>
                </a:solidFill>
              </a:rPr>
              <a:t>and clicks ‘</a:t>
            </a:r>
            <a:r>
              <a:rPr lang="en-US" b="1" dirty="0" smtClean="0">
                <a:solidFill>
                  <a:schemeClr val="tx1"/>
                </a:solidFill>
              </a:rPr>
              <a:t>Continue</a:t>
            </a:r>
            <a:r>
              <a:rPr lang="en-US" dirty="0" smtClean="0">
                <a:solidFill>
                  <a:schemeClr val="tx1"/>
                </a:solidFill>
              </a:rPr>
              <a:t>.’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4800" y="5562600"/>
            <a:ext cx="685800" cy="2286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/>
          <a:srcRect l="-1" r="1308" b="1485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371599"/>
            <a:ext cx="2362200" cy="4114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enters their co-signer’s information.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e-mail address is where the link and Application Reference ID will be sent informing the co-signer to complete their process.</a:t>
            </a:r>
          </a:p>
        </p:txBody>
      </p:sp>
    </p:spTree>
    <p:extLst>
      <p:ext uri="{BB962C8B-B14F-4D97-AF65-F5344CB8AC3E}">
        <p14:creationId xmlns:p14="http://schemas.microsoft.com/office/powerpoint/2010/main" val="15171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/>
          <a:srcRect r="1018" b="1228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1657350"/>
            <a:ext cx="2286000" cy="354329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is advised to write down the </a:t>
            </a:r>
            <a:r>
              <a:rPr lang="en-US" b="1" dirty="0" smtClean="0">
                <a:solidFill>
                  <a:schemeClr val="tx1"/>
                </a:solidFill>
              </a:rPr>
              <a:t>Application Reference ID </a:t>
            </a:r>
            <a:r>
              <a:rPr lang="en-US" dirty="0" smtClean="0">
                <a:solidFill>
                  <a:schemeClr val="tx1"/>
                </a:solidFill>
              </a:rPr>
              <a:t>in case the co-signer does not receive the e-mail. 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e-mail may be routed to a Junk or Spam folder.</a:t>
            </a:r>
          </a:p>
        </p:txBody>
      </p:sp>
    </p:spTree>
    <p:extLst>
      <p:ext uri="{BB962C8B-B14F-4D97-AF65-F5344CB8AC3E}">
        <p14:creationId xmlns:p14="http://schemas.microsoft.com/office/powerpoint/2010/main" val="27637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2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1516025"/>
            <a:ext cx="2017306" cy="3208375"/>
          </a:xfrm>
          <a:prstGeom prst="wedgeRoundRectCallout">
            <a:avLst>
              <a:gd name="adj1" fmla="val 61961"/>
              <a:gd name="adj2" fmla="val 1816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 order to proceed, the borrower must read through the </a:t>
            </a:r>
            <a:r>
              <a:rPr lang="en-US" b="1" dirty="0" smtClean="0">
                <a:solidFill>
                  <a:schemeClr val="tx1"/>
                </a:solidFill>
              </a:rPr>
              <a:t>SELF Loan Promissory Note Terms</a:t>
            </a:r>
            <a:r>
              <a:rPr lang="en-US" dirty="0" smtClean="0">
                <a:solidFill>
                  <a:schemeClr val="tx1"/>
                </a:solidFill>
              </a:rPr>
              <a:t>, check this box and click ‘</a:t>
            </a:r>
            <a:r>
              <a:rPr lang="en-US" b="1" dirty="0" smtClean="0">
                <a:solidFill>
                  <a:schemeClr val="tx1"/>
                </a:solidFill>
              </a:rPr>
              <a:t>Agree and Continue Application</a:t>
            </a:r>
            <a:r>
              <a:rPr lang="en-US" dirty="0" smtClean="0">
                <a:solidFill>
                  <a:schemeClr val="tx1"/>
                </a:solidFill>
              </a:rPr>
              <a:t>.’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581400"/>
            <a:ext cx="238125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4" y="6858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     Loan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924800" cy="2971800"/>
          </a:xfrm>
        </p:spPr>
        <p:txBody>
          <a:bodyPr/>
          <a:lstStyle/>
          <a:p>
            <a:r>
              <a:rPr lang="en-US" sz="2400" dirty="0" smtClean="0"/>
              <a:t>The SELF Loan requires both a borrower and a co-signer.</a:t>
            </a:r>
          </a:p>
          <a:p>
            <a:endParaRPr lang="en-US" sz="1200" dirty="0" smtClean="0"/>
          </a:p>
          <a:p>
            <a:r>
              <a:rPr lang="en-US" sz="2400" dirty="0" smtClean="0"/>
              <a:t>The borrowers starts the application process.</a:t>
            </a:r>
          </a:p>
          <a:p>
            <a:endParaRPr lang="en-US" sz="1200" dirty="0" smtClean="0"/>
          </a:p>
          <a:p>
            <a:r>
              <a:rPr lang="en-US" sz="2400" dirty="0" smtClean="0"/>
              <a:t>After the borrower applies for the loan, an e-mail is sent to the co-signer with a link and Application Reference ID required to complete the application.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3312499" cy="76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80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905000"/>
            <a:ext cx="2286000" cy="2324100"/>
          </a:xfrm>
          <a:prstGeom prst="wedgeRoundRectCallout">
            <a:avLst>
              <a:gd name="adj1" fmla="val 104569"/>
              <a:gd name="adj2" fmla="val -15291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must click ‘</a:t>
            </a:r>
            <a:r>
              <a:rPr lang="en-US" b="1" dirty="0" smtClean="0">
                <a:solidFill>
                  <a:schemeClr val="tx1"/>
                </a:solidFill>
              </a:rPr>
              <a:t>Electronic Signature Terms</a:t>
            </a:r>
            <a:r>
              <a:rPr lang="en-US" dirty="0" smtClean="0">
                <a:solidFill>
                  <a:schemeClr val="tx1"/>
                </a:solidFill>
              </a:rPr>
              <a:t>’ before they can agree or decline to electronically sign the promissory note.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6675" y="2438400"/>
            <a:ext cx="1390650" cy="2286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r="126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21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4952999"/>
            <a:ext cx="2667000" cy="1768475"/>
          </a:xfrm>
          <a:prstGeom prst="wedgeRoundRectCallout">
            <a:avLst>
              <a:gd name="adj1" fmla="val 90889"/>
              <a:gd name="adj2" fmla="val -56319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checks the box and selects ‘</a:t>
            </a:r>
            <a:r>
              <a:rPr lang="en-US" b="1" dirty="0" smtClean="0">
                <a:solidFill>
                  <a:schemeClr val="tx1"/>
                </a:solidFill>
              </a:rPr>
              <a:t>Agree</a:t>
            </a:r>
            <a:r>
              <a:rPr lang="en-US" dirty="0" smtClean="0">
                <a:solidFill>
                  <a:schemeClr val="tx1"/>
                </a:solidFill>
              </a:rPr>
              <a:t>,’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will receive communication (including billing statements) via e-mail.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810000"/>
            <a:ext cx="238125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5105400"/>
            <a:ext cx="3419475" cy="828675"/>
          </a:xfrm>
          <a:prstGeom prst="wedgeRoundRectCallout">
            <a:avLst>
              <a:gd name="adj1" fmla="val -57193"/>
              <a:gd name="adj2" fmla="val -7994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selects ‘</a:t>
            </a:r>
            <a:r>
              <a:rPr lang="en-US" b="1" dirty="0" smtClean="0">
                <a:solidFill>
                  <a:schemeClr val="tx1"/>
                </a:solidFill>
              </a:rPr>
              <a:t>Decline</a:t>
            </a:r>
            <a:r>
              <a:rPr lang="en-US" dirty="0" smtClean="0">
                <a:solidFill>
                  <a:schemeClr val="tx1"/>
                </a:solidFill>
              </a:rPr>
              <a:t>,’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will receive all communication via mail.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3830" y="4648200"/>
            <a:ext cx="1176337" cy="3048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677" y="24581"/>
            <a:ext cx="915525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22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2142971"/>
            <a:ext cx="2057400" cy="2774950"/>
          </a:xfrm>
          <a:prstGeom prst="wedgeRoundRectCallout">
            <a:avLst>
              <a:gd name="adj1" fmla="val -116855"/>
              <a:gd name="adj2" fmla="val 62456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must select one of the following options: ‘</a:t>
            </a:r>
            <a:r>
              <a:rPr lang="en-US" b="1" dirty="0" smtClean="0">
                <a:solidFill>
                  <a:schemeClr val="tx1"/>
                </a:solidFill>
              </a:rPr>
              <a:t>Print and Mail Form</a:t>
            </a:r>
            <a:r>
              <a:rPr lang="en-US" dirty="0" smtClean="0">
                <a:solidFill>
                  <a:schemeClr val="tx1"/>
                </a:solidFill>
              </a:rPr>
              <a:t>,’ or ‘</a:t>
            </a:r>
            <a:r>
              <a:rPr lang="en-US" b="1" dirty="0" smtClean="0">
                <a:solidFill>
                  <a:schemeClr val="tx1"/>
                </a:solidFill>
              </a:rPr>
              <a:t>Continue to View/Sign Form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25964" y="5422285"/>
            <a:ext cx="5765436" cy="6858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 cstate="print"/>
          <a:srcRect r="1263"/>
          <a:stretch/>
        </p:blipFill>
        <p:spPr bwMode="auto">
          <a:xfrm>
            <a:off x="0" y="0"/>
            <a:ext cx="9144000" cy="4421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575" t="53487" r="2078" b="2044"/>
          <a:stretch/>
        </p:blipFill>
        <p:spPr bwMode="auto">
          <a:xfrm>
            <a:off x="1448125" y="4552983"/>
            <a:ext cx="5785945" cy="2114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4760" y="744483"/>
            <a:ext cx="2014870" cy="4876800"/>
          </a:xfrm>
          <a:prstGeom prst="wedgeRoundRectCallout">
            <a:avLst>
              <a:gd name="adj1" fmla="val 90057"/>
              <a:gd name="adj2" fmla="val 40131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form will be pre-populated with the information from the previous screen and the borrower’s demographic information. The borrower must check the box and choose ‘</a:t>
            </a:r>
            <a:r>
              <a:rPr lang="en-US" b="1" dirty="0" smtClean="0">
                <a:solidFill>
                  <a:schemeClr val="tx1"/>
                </a:solidFill>
              </a:rPr>
              <a:t>Electronically Sign Form and Continue</a:t>
            </a:r>
            <a:r>
              <a:rPr lang="en-US" dirty="0" smtClean="0">
                <a:solidFill>
                  <a:schemeClr val="tx1"/>
                </a:solidFill>
              </a:rPr>
              <a:t>’ or ‘</a:t>
            </a:r>
            <a:r>
              <a:rPr lang="en-US" b="1" dirty="0" smtClean="0">
                <a:solidFill>
                  <a:schemeClr val="tx1"/>
                </a:solidFill>
              </a:rPr>
              <a:t>I will Print and Mail the Form</a:t>
            </a:r>
            <a:r>
              <a:rPr lang="en-US" dirty="0" smtClean="0">
                <a:solidFill>
                  <a:schemeClr val="tx1"/>
                </a:solidFill>
              </a:rPr>
              <a:t>.’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5088890"/>
            <a:ext cx="214312" cy="2000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24503" y="5468883"/>
            <a:ext cx="3352800" cy="1524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918" b="1355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2971800"/>
            <a:ext cx="2124075" cy="1905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has completed their portion of the application process.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omoreaolcds.com/wp-content/uploads/2011/09/check-credit-report-easil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410200" cy="3810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21637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 Black" pitchFamily="34" charset="0"/>
              </a:rPr>
              <a:t>The Co-Signer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Completes Credit Check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2390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co-signer</a:t>
            </a:r>
            <a:r>
              <a:rPr lang="en-US" sz="2400" dirty="0" smtClean="0"/>
              <a:t> will receive an e-mail with the Application Reference ID and login link to complete their portion of the application.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(If the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co-signer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does not receive an e-mail, they should check their “Junk” or “Spam” mail or contact the borrower, since the Application Reference ID was provided to the borrower during the application process.)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20457" r="30903" b="13418"/>
          <a:stretch/>
        </p:blipFill>
        <p:spPr bwMode="auto">
          <a:xfrm>
            <a:off x="322078" y="1219200"/>
            <a:ext cx="8059922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2078" y="228600"/>
            <a:ext cx="8629650" cy="8382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co-signer</a:t>
            </a:r>
            <a:r>
              <a:rPr lang="en-US" dirty="0" smtClean="0">
                <a:solidFill>
                  <a:schemeClr val="tx1"/>
                </a:solidFill>
              </a:rPr>
              <a:t> will receive an e-mail from </a:t>
            </a:r>
            <a:r>
              <a:rPr lang="en-US" b="1" dirty="0" smtClean="0">
                <a:solidFill>
                  <a:schemeClr val="tx1"/>
                </a:solidFill>
              </a:rPr>
              <a:t>SELFApp</a:t>
            </a:r>
            <a:r>
              <a:rPr lang="en-US" b="1" baseline="40000" dirty="0" smtClean="0">
                <a:solidFill>
                  <a:schemeClr val="tx1"/>
                </a:solidFill>
                <a:sym typeface="Symbol"/>
              </a:rPr>
              <a:t>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 the </a:t>
            </a:r>
            <a:r>
              <a:rPr lang="en-US" b="1" dirty="0" smtClean="0">
                <a:solidFill>
                  <a:schemeClr val="tx1"/>
                </a:solidFill>
              </a:rPr>
              <a:t>Application Reference ID</a:t>
            </a:r>
            <a:r>
              <a:rPr lang="en-US" dirty="0" smtClean="0">
                <a:solidFill>
                  <a:schemeClr val="tx1"/>
                </a:solidFill>
              </a:rPr>
              <a:t>. They can then login and complete their part of the application process.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078" y="4343400"/>
            <a:ext cx="4686300" cy="2286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r="931" b="16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19600" y="685800"/>
            <a:ext cx="4267200" cy="990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and co-signer CANNOT have the same User ID and password.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0800000" flipV="1">
            <a:off x="762000" y="2711450"/>
            <a:ext cx="1295400" cy="1403350"/>
          </a:xfrm>
          <a:prstGeom prst="wedgeRoundRectCallout">
            <a:avLst>
              <a:gd name="adj1" fmla="val -45840"/>
              <a:gd name="adj2" fmla="val -79523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First-time co-signers start here.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1981200"/>
            <a:ext cx="1219200" cy="5334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38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5250" y="4800600"/>
            <a:ext cx="2876550" cy="1828800"/>
          </a:xfrm>
          <a:prstGeom prst="wedgeRoundRectCallout">
            <a:avLst>
              <a:gd name="adj1" fmla="val 28841"/>
              <a:gd name="adj2" fmla="val -91093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co-signer must read and agree with the </a:t>
            </a: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erms of use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greement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for the web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 </a:t>
            </a:r>
            <a:r>
              <a:rPr lang="en-US" dirty="0" smtClean="0">
                <a:solidFill>
                  <a:schemeClr val="tx1"/>
                </a:solidFill>
              </a:rPr>
              <a:t>by checking the box and clicking ‘</a:t>
            </a:r>
            <a:r>
              <a:rPr lang="en-US" b="1" dirty="0" smtClean="0">
                <a:solidFill>
                  <a:schemeClr val="tx1"/>
                </a:solidFill>
              </a:rPr>
              <a:t>Continue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810000"/>
            <a:ext cx="238125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27000"/>
            <a:ext cx="7696200" cy="660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1828800"/>
            <a:ext cx="2057400" cy="19050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co-signer</a:t>
            </a:r>
            <a:r>
              <a:rPr lang="en-US" dirty="0" smtClean="0">
                <a:solidFill>
                  <a:schemeClr val="tx1"/>
                </a:solidFill>
              </a:rPr>
              <a:t> creates a </a:t>
            </a:r>
            <a:r>
              <a:rPr lang="en-US" b="1" dirty="0" smtClean="0">
                <a:solidFill>
                  <a:schemeClr val="tx1"/>
                </a:solidFill>
              </a:rPr>
              <a:t>new user account</a:t>
            </a:r>
            <a:r>
              <a:rPr lang="en-US" dirty="0" smtClean="0">
                <a:solidFill>
                  <a:schemeClr val="tx1"/>
                </a:solidFill>
              </a:rPr>
              <a:t> and clicks ‘</a:t>
            </a:r>
            <a:r>
              <a:rPr lang="en-US" b="1" dirty="0" smtClean="0">
                <a:solidFill>
                  <a:schemeClr val="tx1"/>
                </a:solidFill>
              </a:rPr>
              <a:t>Submit</a:t>
            </a:r>
            <a:r>
              <a:rPr lang="en-US" dirty="0" smtClean="0">
                <a:solidFill>
                  <a:schemeClr val="tx1"/>
                </a:solidFill>
              </a:rPr>
              <a:t>’ to continue.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7" y="533400"/>
            <a:ext cx="8086725" cy="582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Begins the application…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Borrower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30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6324600" y="2476500"/>
            <a:ext cx="2666999" cy="1905000"/>
          </a:xfrm>
          <a:prstGeom prst="wedgeRoundRectCallout">
            <a:avLst>
              <a:gd name="adj1" fmla="val -196624"/>
              <a:gd name="adj2" fmla="val 145339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By entering a mobile phone a co-signer may have the option to electronically sign using a PIN sent to your mobile phone. </a:t>
            </a:r>
          </a:p>
        </p:txBody>
      </p:sp>
    </p:spTree>
    <p:extLst>
      <p:ext uri="{BB962C8B-B14F-4D97-AF65-F5344CB8AC3E}">
        <p14:creationId xmlns:p14="http://schemas.microsoft.com/office/powerpoint/2010/main" val="39814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267" b="12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4148" y="968429"/>
            <a:ext cx="2057400" cy="55626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co-signer selects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security image,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assigns a name to their image, and selects and answers three challenge questions</a:t>
            </a:r>
            <a:r>
              <a:rPr lang="en-US" dirty="0" smtClean="0">
                <a:solidFill>
                  <a:schemeClr val="tx1"/>
                </a:solidFill>
              </a:rPr>
              <a:t>. The co-signer will also be asked if they want their computer to be recognized whenever they login. If they select ‘</a:t>
            </a:r>
            <a:r>
              <a:rPr lang="en-US" b="1" dirty="0" smtClean="0">
                <a:solidFill>
                  <a:schemeClr val="tx1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,’ a secure cookie will be created upon login.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2565" t="63012" r="1282" b="-1"/>
          <a:stretch/>
        </p:blipFill>
        <p:spPr>
          <a:xfrm>
            <a:off x="1608083" y="4761296"/>
            <a:ext cx="6019800" cy="196017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r="918"/>
          <a:stretch/>
        </p:blipFill>
        <p:spPr bwMode="auto">
          <a:xfrm>
            <a:off x="0" y="1"/>
            <a:ext cx="9144000" cy="4419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905000"/>
            <a:ext cx="2286000" cy="3124200"/>
          </a:xfrm>
          <a:prstGeom prst="wedgeRoundRectCallout">
            <a:avLst>
              <a:gd name="adj1" fmla="val 130085"/>
              <a:gd name="adj2" fmla="val 58650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the </a:t>
            </a:r>
            <a:r>
              <a:rPr lang="en-US" dirty="0" err="1">
                <a:solidFill>
                  <a:schemeClr val="tx1"/>
                </a:solidFill>
              </a:rPr>
              <a:t>co-signer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selects ‘</a:t>
            </a:r>
            <a:r>
              <a:rPr lang="en-US" b="1" dirty="0" smtClean="0">
                <a:solidFill>
                  <a:schemeClr val="tx1"/>
                </a:solidFill>
              </a:rPr>
              <a:t>I do not wish to co-sign for this loan</a:t>
            </a:r>
            <a:r>
              <a:rPr lang="en-US" dirty="0" smtClean="0">
                <a:solidFill>
                  <a:schemeClr val="tx1"/>
                </a:solidFill>
              </a:rPr>
              <a:t>,’ the </a:t>
            </a:r>
            <a:r>
              <a:rPr lang="en-US" dirty="0">
                <a:solidFill>
                  <a:schemeClr val="tx1"/>
                </a:solidFill>
              </a:rPr>
              <a:t>borrower </a:t>
            </a:r>
            <a:r>
              <a:rPr lang="en-US" dirty="0" smtClean="0">
                <a:solidFill>
                  <a:schemeClr val="tx1"/>
                </a:solidFill>
              </a:rPr>
              <a:t>will be sent </a:t>
            </a:r>
            <a:r>
              <a:rPr lang="en-US" dirty="0">
                <a:solidFill>
                  <a:schemeClr val="tx1"/>
                </a:solidFill>
              </a:rPr>
              <a:t>an e-mail </a:t>
            </a:r>
            <a:r>
              <a:rPr lang="en-US" dirty="0" smtClean="0">
                <a:solidFill>
                  <a:schemeClr val="tx1"/>
                </a:solidFill>
              </a:rPr>
              <a:t>notification. The borrower would then need to select </a:t>
            </a:r>
            <a:r>
              <a:rPr lang="en-US" dirty="0">
                <a:solidFill>
                  <a:schemeClr val="tx1"/>
                </a:solidFill>
              </a:rPr>
              <a:t>another co-signer.</a:t>
            </a:r>
          </a:p>
        </p:txBody>
      </p:sp>
    </p:spTree>
    <p:extLst>
      <p:ext uri="{BB962C8B-B14F-4D97-AF65-F5344CB8AC3E}">
        <p14:creationId xmlns:p14="http://schemas.microsoft.com/office/powerpoint/2010/main" val="14087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37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981200"/>
            <a:ext cx="1905000" cy="27432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co-signer</a:t>
            </a:r>
            <a:r>
              <a:rPr lang="en-US" dirty="0" smtClean="0">
                <a:solidFill>
                  <a:schemeClr val="tx1"/>
                </a:solidFill>
              </a:rPr>
              <a:t> should complete this screen only if their information has changed, as indicated in the first paragraph.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r="126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2286000"/>
            <a:ext cx="2133600" cy="1676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co-signer</a:t>
            </a:r>
            <a:r>
              <a:rPr lang="en-US" dirty="0" smtClean="0">
                <a:solidFill>
                  <a:schemeClr val="tx1"/>
                </a:solidFill>
              </a:rPr>
              <a:t> should verify that this information is accurate and </a:t>
            </a:r>
            <a:r>
              <a:rPr lang="en-US" b="1" dirty="0" smtClean="0">
                <a:solidFill>
                  <a:schemeClr val="tx1"/>
                </a:solidFill>
              </a:rPr>
              <a:t>‘Edit</a:t>
            </a:r>
            <a:r>
              <a:rPr lang="en-US" dirty="0" smtClean="0">
                <a:solidFill>
                  <a:schemeClr val="tx1"/>
                </a:solidFill>
              </a:rPr>
              <a:t>’ if not correct.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80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905000"/>
            <a:ext cx="2286000" cy="2324100"/>
          </a:xfrm>
          <a:prstGeom prst="wedgeRoundRectCallout">
            <a:avLst>
              <a:gd name="adj1" fmla="val 104569"/>
              <a:gd name="adj2" fmla="val -15291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co-signer must click ‘</a:t>
            </a:r>
            <a:r>
              <a:rPr lang="en-US" b="1" dirty="0" smtClean="0">
                <a:solidFill>
                  <a:schemeClr val="tx1"/>
                </a:solidFill>
              </a:rPr>
              <a:t>Electronic Signature Terms</a:t>
            </a:r>
            <a:r>
              <a:rPr lang="en-US" dirty="0" smtClean="0">
                <a:solidFill>
                  <a:schemeClr val="tx1"/>
                </a:solidFill>
              </a:rPr>
              <a:t>’ before they can agree or decline to electronically sign the promissory note.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6675" y="2438400"/>
            <a:ext cx="1390650" cy="2286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r="126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36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4952999"/>
            <a:ext cx="2667000" cy="1768475"/>
          </a:xfrm>
          <a:prstGeom prst="wedgeRoundRectCallout">
            <a:avLst>
              <a:gd name="adj1" fmla="val 90889"/>
              <a:gd name="adj2" fmla="val -56319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co-signer checks the box and selects ‘</a:t>
            </a:r>
            <a:r>
              <a:rPr lang="en-US" b="1" dirty="0" smtClean="0">
                <a:solidFill>
                  <a:schemeClr val="tx1"/>
                </a:solidFill>
              </a:rPr>
              <a:t>Agree</a:t>
            </a:r>
            <a:r>
              <a:rPr lang="en-US" dirty="0" smtClean="0">
                <a:solidFill>
                  <a:schemeClr val="tx1"/>
                </a:solidFill>
              </a:rPr>
              <a:t>,’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will receive communication (including billing statements) via e-mail.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810000"/>
            <a:ext cx="238125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5105400"/>
            <a:ext cx="3419475" cy="828675"/>
          </a:xfrm>
          <a:prstGeom prst="wedgeRoundRectCallout">
            <a:avLst>
              <a:gd name="adj1" fmla="val -57193"/>
              <a:gd name="adj2" fmla="val -7994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co-signer selects ‘</a:t>
            </a:r>
            <a:r>
              <a:rPr lang="en-US" b="1" dirty="0" smtClean="0">
                <a:solidFill>
                  <a:schemeClr val="tx1"/>
                </a:solidFill>
              </a:rPr>
              <a:t>Decline</a:t>
            </a:r>
            <a:r>
              <a:rPr lang="en-US" dirty="0" smtClean="0">
                <a:solidFill>
                  <a:schemeClr val="tx1"/>
                </a:solidFill>
              </a:rPr>
              <a:t>,’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will receive all communication via mail.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3830" y="4648200"/>
            <a:ext cx="1176337" cy="3048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316" cy="63563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6543368" y="1936750"/>
            <a:ext cx="2590800" cy="4419600"/>
          </a:xfrm>
          <a:prstGeom prst="wedgeRoundRectCallout">
            <a:avLst>
              <a:gd name="adj1" fmla="val 95826"/>
              <a:gd name="adj2" fmla="val -4354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co-signer can here select to electronically </a:t>
            </a:r>
            <a:r>
              <a:rPr lang="en-US" dirty="0">
                <a:solidFill>
                  <a:schemeClr val="tx1"/>
                </a:solidFill>
              </a:rPr>
              <a:t>sign using a PIN sent to </a:t>
            </a:r>
            <a:r>
              <a:rPr lang="en-US" dirty="0" smtClean="0">
                <a:solidFill>
                  <a:schemeClr val="tx1"/>
                </a:solidFill>
              </a:rPr>
              <a:t>their </a:t>
            </a:r>
            <a:r>
              <a:rPr lang="en-US" dirty="0">
                <a:solidFill>
                  <a:schemeClr val="tx1"/>
                </a:solidFill>
              </a:rPr>
              <a:t>mobile </a:t>
            </a:r>
            <a:r>
              <a:rPr lang="en-US" dirty="0" smtClean="0">
                <a:solidFill>
                  <a:schemeClr val="tx1"/>
                </a:solidFill>
              </a:rPr>
              <a:t>phone (if entered in their demographic page) or answering questions based on demographic and credit information. </a:t>
            </a:r>
            <a:r>
              <a:rPr lang="en-US" dirty="0">
                <a:solidFill>
                  <a:schemeClr val="tx1"/>
                </a:solidFill>
              </a:rPr>
              <a:t>For security reasons there are limitations on the number of attempts and times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can electronically sign within 30 days.</a:t>
            </a:r>
          </a:p>
        </p:txBody>
      </p:sp>
    </p:spTree>
    <p:extLst>
      <p:ext uri="{BB962C8B-B14F-4D97-AF65-F5344CB8AC3E}">
        <p14:creationId xmlns:p14="http://schemas.microsoft.com/office/powerpoint/2010/main" val="5462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7912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 flipH="1">
            <a:off x="5943600" y="2743200"/>
            <a:ext cx="3048000" cy="3429000"/>
          </a:xfrm>
          <a:prstGeom prst="wedgeRoundRectCallout">
            <a:avLst>
              <a:gd name="adj1" fmla="val 133660"/>
              <a:gd name="adj2" fmla="val -12134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co-signer selects mobile phone and the credit bureau is able to verify the mobile number is registered to the co-signer they will be sent a PIN to their phone. They will need to enter the PIN here to electronically sign.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39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4038600" y="381000"/>
            <a:ext cx="3505200" cy="1447800"/>
          </a:xfrm>
          <a:prstGeom prst="wedgeRoundRectCallout">
            <a:avLst>
              <a:gd name="adj1" fmla="val 110146"/>
              <a:gd name="adj2" fmla="val 61492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an example of a successful PIN e-signature.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Explosion 2 10"/>
          <p:cNvSpPr/>
          <p:nvPr/>
        </p:nvSpPr>
        <p:spPr>
          <a:xfrm rot="504834">
            <a:off x="4431937" y="797543"/>
            <a:ext cx="1600200" cy="990600"/>
          </a:xfrm>
          <a:prstGeom prst="irregularSeal2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effectLst>
                <a:glow rad="2286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 rot="10800000" flipV="1">
            <a:off x="3924300" y="1995646"/>
            <a:ext cx="1295400" cy="793750"/>
          </a:xfrm>
          <a:prstGeom prst="wedgeRoundRectCallout">
            <a:avLst>
              <a:gd name="adj1" fmla="val 289"/>
              <a:gd name="adj2" fmla="val -98378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Lets begin!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1" y="1083878"/>
            <a:ext cx="2057399" cy="463112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co-signer selects “Questions” instead of “PIN”  to electronically </a:t>
            </a:r>
            <a:r>
              <a:rPr lang="en-US" dirty="0">
                <a:solidFill>
                  <a:schemeClr val="tx1"/>
                </a:solidFill>
              </a:rPr>
              <a:t>sign </a:t>
            </a:r>
            <a:r>
              <a:rPr lang="en-US" dirty="0" smtClean="0">
                <a:solidFill>
                  <a:schemeClr val="tx1"/>
                </a:solidFill>
              </a:rPr>
              <a:t>they will be given a series of  </a:t>
            </a:r>
            <a:r>
              <a:rPr lang="en-US" dirty="0">
                <a:solidFill>
                  <a:schemeClr val="tx1"/>
                </a:solidFill>
              </a:rPr>
              <a:t>questions based on demographic and credit </a:t>
            </a:r>
            <a:r>
              <a:rPr lang="en-US" dirty="0" smtClean="0">
                <a:solidFill>
                  <a:schemeClr val="tx1"/>
                </a:solidFill>
              </a:rPr>
              <a:t>information.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These questions will vary.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b="59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1905000" cy="4876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co-signer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has answered the questions correctly, electronically signed and completed the application process.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will be notified to return to the web site, login and accept the </a:t>
            </a:r>
            <a:r>
              <a:rPr lang="en-US" b="1" dirty="0" smtClean="0">
                <a:solidFill>
                  <a:schemeClr val="tx1"/>
                </a:solidFill>
              </a:rPr>
              <a:t>Approval Disclosure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036638"/>
            <a:ext cx="8229600" cy="1782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Borrower Declines to E-sign</a:t>
            </a:r>
          </a:p>
          <a:p>
            <a:pPr algn="l"/>
            <a:r>
              <a:rPr lang="en-US" sz="3600" dirty="0" smtClean="0"/>
              <a:t>Printing the Application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667000"/>
            <a:ext cx="7239000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the borrower declined to sign electronically, the electronic signature option is automatically removed for the </a:t>
            </a:r>
            <a:r>
              <a:rPr lang="en-US" sz="2400" dirty="0" err="1" smtClean="0"/>
              <a:t>co-signer</a:t>
            </a:r>
            <a:r>
              <a:rPr lang="en-US" sz="2400" dirty="0" smtClean="0"/>
              <a:t>. The application would need to be printed and both the borrower and </a:t>
            </a:r>
            <a:r>
              <a:rPr lang="en-US" sz="2400" dirty="0" err="1" smtClean="0"/>
              <a:t>co-signer</a:t>
            </a:r>
            <a:r>
              <a:rPr lang="en-US" sz="2400" dirty="0" smtClean="0"/>
              <a:t> would need to hand sign the printed copy.</a:t>
            </a:r>
          </a:p>
          <a:p>
            <a:endParaRPr lang="en-US" dirty="0"/>
          </a:p>
        </p:txBody>
      </p:sp>
      <p:pic>
        <p:nvPicPr>
          <p:cNvPr id="1026" name="Picture 2" descr="C:\Documents and Settings\workman\Local Settings\Temporary Internet Files\Content.IE5\KPEV45AF\MP9004021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08560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43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1752600"/>
            <a:ext cx="1828800" cy="3810000"/>
          </a:xfrm>
          <a:prstGeom prst="wedgeRoundRectCallout">
            <a:avLst>
              <a:gd name="adj1" fmla="val 62186"/>
              <a:gd name="adj2" fmla="val 21121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the co-signer was </a:t>
            </a:r>
            <a:r>
              <a:rPr lang="en-US" b="1" dirty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able to electronically </a:t>
            </a:r>
            <a:r>
              <a:rPr lang="en-US" dirty="0" smtClean="0">
                <a:solidFill>
                  <a:schemeClr val="tx1"/>
                </a:solidFill>
              </a:rPr>
              <a:t>sign the application, they </a:t>
            </a:r>
            <a:r>
              <a:rPr lang="en-US" dirty="0">
                <a:solidFill>
                  <a:schemeClr val="tx1"/>
                </a:solidFill>
              </a:rPr>
              <a:t>will be directed to this </a:t>
            </a:r>
            <a:r>
              <a:rPr lang="en-US" dirty="0" smtClean="0">
                <a:solidFill>
                  <a:schemeClr val="tx1"/>
                </a:solidFill>
              </a:rPr>
              <a:t>page. They </a:t>
            </a:r>
            <a:r>
              <a:rPr lang="en-US" dirty="0">
                <a:solidFill>
                  <a:schemeClr val="tx1"/>
                </a:solidFill>
              </a:rPr>
              <a:t>will be required to print the </a:t>
            </a:r>
            <a:r>
              <a:rPr lang="en-US" dirty="0" smtClean="0">
                <a:solidFill>
                  <a:schemeClr val="tx1"/>
                </a:solidFill>
              </a:rPr>
              <a:t>application for signature(s).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648200"/>
            <a:ext cx="1828800" cy="3048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264" y="0"/>
            <a:ext cx="6486237" cy="5414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00400" y="4724401"/>
            <a:ext cx="2362200" cy="838199"/>
          </a:xfrm>
          <a:prstGeom prst="roundRect">
            <a:avLst>
              <a:gd name="adj" fmla="val 1751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04800" y="685800"/>
            <a:ext cx="2514600" cy="5715000"/>
          </a:xfrm>
          <a:prstGeom prst="wedgeRoundRectCallout">
            <a:avLst>
              <a:gd name="adj1" fmla="val 59266"/>
              <a:gd name="adj2" fmla="val 26777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next </a:t>
            </a:r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>
                <a:solidFill>
                  <a:schemeClr val="tx1"/>
                </a:solidFill>
              </a:rPr>
              <a:t>screens </a:t>
            </a:r>
            <a:r>
              <a:rPr lang="en-US" dirty="0" smtClean="0">
                <a:solidFill>
                  <a:schemeClr val="tx1"/>
                </a:solidFill>
              </a:rPr>
              <a:t>are samples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application. 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(The application may require the borrower’s signature if the borrower declined to electronically sign, see next screen.)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*Pages 1 (the Application and Promissory Note) and pages 1-3 (the SELF Loan Promissory Note Terms) </a:t>
            </a:r>
            <a:r>
              <a:rPr lang="en-US" b="1" dirty="0">
                <a:solidFill>
                  <a:schemeClr val="tx1"/>
                </a:solidFill>
              </a:rPr>
              <a:t>behind the </a:t>
            </a:r>
            <a:r>
              <a:rPr lang="en-US" b="1" dirty="0" smtClean="0">
                <a:solidFill>
                  <a:schemeClr val="tx1"/>
                </a:solidFill>
              </a:rPr>
              <a:t>checklist must </a:t>
            </a:r>
            <a:r>
              <a:rPr lang="en-US" b="1" dirty="0">
                <a:solidFill>
                  <a:schemeClr val="tx1"/>
                </a:solidFill>
              </a:rPr>
              <a:t>be </a:t>
            </a:r>
            <a:r>
              <a:rPr lang="en-US" b="1" dirty="0" smtClean="0">
                <a:solidFill>
                  <a:schemeClr val="tx1"/>
                </a:solidFill>
              </a:rPr>
              <a:t>mailed in together or </a:t>
            </a:r>
            <a:r>
              <a:rPr lang="en-US" b="1" dirty="0">
                <a:solidFill>
                  <a:schemeClr val="tx1"/>
                </a:solidFill>
              </a:rPr>
              <a:t>it will </a:t>
            </a:r>
            <a:r>
              <a:rPr lang="en-US" b="1" dirty="0" smtClean="0">
                <a:solidFill>
                  <a:schemeClr val="tx1"/>
                </a:solidFill>
              </a:rPr>
              <a:t>delay processing </a:t>
            </a:r>
            <a:r>
              <a:rPr lang="en-US" b="1" dirty="0">
                <a:solidFill>
                  <a:schemeClr val="tx1"/>
                </a:solidFill>
              </a:rPr>
              <a:t>of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7736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51965"/>
            <a:ext cx="6553200" cy="51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971800" y="3200400"/>
            <a:ext cx="5029200" cy="381000"/>
          </a:xfrm>
          <a:prstGeom prst="roundRect">
            <a:avLst>
              <a:gd name="adj" fmla="val 1751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304799"/>
            <a:ext cx="2514600" cy="5181601"/>
          </a:xfrm>
          <a:prstGeom prst="wedgeRoundRectCallout">
            <a:avLst>
              <a:gd name="adj1" fmla="val 123002"/>
              <a:gd name="adj2" fmla="val 2565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electronically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igned, there will be a signature ID here along with the date it was signed.</a:t>
            </a:r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If the co-signer is able to electronically sign, the application would have their signature ID along with the date it was signed in their section.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If both parties e-sign, nothing needs to be mailed to our office.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60"/>
          <a:stretch/>
        </p:blipFill>
        <p:spPr bwMode="auto">
          <a:xfrm>
            <a:off x="3505200" y="152401"/>
            <a:ext cx="5641848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49624" y="2278378"/>
            <a:ext cx="4303776" cy="381000"/>
          </a:xfrm>
          <a:prstGeom prst="roundRect">
            <a:avLst>
              <a:gd name="adj" fmla="val 1751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75488" y="304800"/>
            <a:ext cx="2267712" cy="1371600"/>
          </a:xfrm>
          <a:prstGeom prst="wedgeRoundRectCallout">
            <a:avLst>
              <a:gd name="adj1" fmla="val 103929"/>
              <a:gd name="adj2" fmla="val 102244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declined to electronically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ign, they must hand sign here.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3962400" y="2468878"/>
            <a:ext cx="381000" cy="457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2468881"/>
            <a:ext cx="533400" cy="45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/>
          <a:stretch/>
        </p:blipFill>
        <p:spPr>
          <a:xfrm>
            <a:off x="3461366" y="2743200"/>
            <a:ext cx="5620948" cy="36482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733800" y="4495800"/>
            <a:ext cx="5105400" cy="9906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17575" y="2133600"/>
            <a:ext cx="3043791" cy="3962400"/>
          </a:xfrm>
          <a:prstGeom prst="wedgeRoundRectCallout">
            <a:avLst>
              <a:gd name="adj1" fmla="val 63770"/>
              <a:gd name="adj2" fmla="val 19687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declines to e-sign the co-signer will not have the option and must hand sign. 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 - OR -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If the co-signer was </a:t>
            </a:r>
            <a:r>
              <a:rPr lang="en-US" b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able </a:t>
            </a:r>
            <a:r>
              <a:rPr lang="en-US" dirty="0" smtClean="0">
                <a:solidFill>
                  <a:schemeClr val="tx1"/>
                </a:solidFill>
              </a:rPr>
              <a:t>to pass the verification process in order to  </a:t>
            </a:r>
            <a:r>
              <a:rPr lang="en-US" dirty="0">
                <a:solidFill>
                  <a:schemeClr val="tx1"/>
                </a:solidFill>
              </a:rPr>
              <a:t>electronically sign, they must sign here.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Their signature </a:t>
            </a:r>
            <a:r>
              <a:rPr lang="en-US" b="1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be notarized.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workman\Local Settings\Temporary Internet Files\Content.IE5\6PYXW9A1\MM900395691[1]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337">
            <a:off x="6207117" y="532874"/>
            <a:ext cx="2562202" cy="11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216242"/>
            <a:ext cx="8229600" cy="1782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Borrower</a:t>
            </a:r>
          </a:p>
          <a:p>
            <a:pPr algn="l"/>
            <a:r>
              <a:rPr lang="en-US" sz="3200" dirty="0" smtClean="0"/>
              <a:t>Accepts Approval Disclosure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057400"/>
            <a:ext cx="76962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r>
              <a:rPr lang="en-US" sz="2400" dirty="0" smtClean="0"/>
              <a:t>After the co-signer has passed the credit check the </a:t>
            </a:r>
            <a:r>
              <a:rPr lang="en-US" sz="2400" dirty="0"/>
              <a:t>b</a:t>
            </a:r>
            <a:r>
              <a:rPr lang="en-US" sz="2400" dirty="0" smtClean="0"/>
              <a:t>orrower will receive an e-mail to log in to </a:t>
            </a:r>
            <a:r>
              <a:rPr lang="en-US" sz="2400" dirty="0" err="1" smtClean="0"/>
              <a:t>SELFApp</a:t>
            </a:r>
            <a:r>
              <a:rPr lang="en-US" sz="2400" dirty="0" smtClean="0"/>
              <a:t> to accept the Approval Disclosure.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Borrowers not signed up for electronic correspondence will receive the Approval Disclosure in the mail with instructions to accept.</a:t>
            </a:r>
          </a:p>
          <a:p>
            <a:pPr marL="0" indent="0">
              <a:buNone/>
            </a:pPr>
            <a:endParaRPr lang="en-US" sz="105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48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9229" r="1122" b="78363"/>
          <a:stretch/>
        </p:blipFill>
        <p:spPr bwMode="auto">
          <a:xfrm>
            <a:off x="419100" y="2410874"/>
            <a:ext cx="8305800" cy="10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85750" y="228599"/>
            <a:ext cx="8629650" cy="200778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has opted in for E-Correspondence, they will receive the e-mail below to  accept the </a:t>
            </a:r>
            <a:r>
              <a:rPr lang="en-US" b="1" dirty="0" smtClean="0">
                <a:solidFill>
                  <a:schemeClr val="tx1"/>
                </a:solidFill>
              </a:rPr>
              <a:t>Approval Disclosure</a:t>
            </a:r>
            <a:r>
              <a:rPr lang="en-US" dirty="0" smtClean="0">
                <a:solidFill>
                  <a:schemeClr val="tx1"/>
                </a:solidFill>
              </a:rPr>
              <a:t>. If they opted out </a:t>
            </a:r>
            <a:r>
              <a:rPr lang="en-US" dirty="0">
                <a:solidFill>
                  <a:schemeClr val="tx1"/>
                </a:solidFill>
              </a:rPr>
              <a:t>of E-Correspondence </a:t>
            </a:r>
            <a:r>
              <a:rPr lang="en-US" dirty="0" smtClean="0">
                <a:solidFill>
                  <a:schemeClr val="tx1"/>
                </a:solidFill>
              </a:rPr>
              <a:t>they will receive the Approval Disclosure by mail with instructions similar to below on how to accept the terms via the SELF Loan webpage seen on the next screen.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has a maximum of </a:t>
            </a:r>
            <a:r>
              <a:rPr lang="en-US" b="1" dirty="0" smtClean="0">
                <a:solidFill>
                  <a:schemeClr val="tx1"/>
                </a:solidFill>
              </a:rPr>
              <a:t>30 calendar days </a:t>
            </a:r>
            <a:r>
              <a:rPr lang="en-US" dirty="0" smtClean="0">
                <a:solidFill>
                  <a:schemeClr val="tx1"/>
                </a:solidFill>
              </a:rPr>
              <a:t>to accept the terms of the new loan.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90079"/>
            <a:ext cx="8267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Dear Mike Scott: 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Your SELF loan application has been received and further action is required from you. In order to continue the application process, you will need to</a:t>
            </a:r>
            <a:r>
              <a:rPr lang="en-US" sz="1100" dirty="0" smtClean="0"/>
              <a:t>:</a:t>
            </a:r>
          </a:p>
          <a:p>
            <a:endParaRPr lang="en-US" sz="1100" dirty="0"/>
          </a:p>
          <a:p>
            <a:pPr marL="630238" lvl="0" indent="-228600">
              <a:buFont typeface="+mj-lt"/>
              <a:buAutoNum type="arabicPeriod"/>
            </a:pPr>
            <a:r>
              <a:rPr lang="en-US" sz="1100" dirty="0"/>
              <a:t>Log in to your online account </a:t>
            </a:r>
            <a:r>
              <a:rPr lang="en-US" sz="1100" u="sng" dirty="0">
                <a:hlinkClick r:id="rId3"/>
              </a:rPr>
              <a:t>Link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(If you did not apply for your loan online, you may not have a User ID and password. Click on New User to create one.)</a:t>
            </a:r>
          </a:p>
          <a:p>
            <a:pPr marL="630238" lvl="0" indent="-228600">
              <a:buFont typeface="+mj-lt"/>
              <a:buAutoNum type="arabicPeriod"/>
            </a:pPr>
            <a:r>
              <a:rPr lang="en-US" sz="1100" dirty="0"/>
              <a:t>Select the loan in process, 'Pending Acceptance' </a:t>
            </a:r>
          </a:p>
          <a:p>
            <a:pPr marL="630238" lvl="0" indent="-228600">
              <a:buFont typeface="+mj-lt"/>
              <a:buAutoNum type="arabicPeriod"/>
            </a:pPr>
            <a:r>
              <a:rPr lang="en-US" sz="1100" dirty="0"/>
              <a:t>Review the disclosure outlining the terms of the loan</a:t>
            </a:r>
          </a:p>
          <a:p>
            <a:pPr marL="630238" lvl="0" indent="-228600">
              <a:buFont typeface="+mj-lt"/>
              <a:buAutoNum type="arabicPeriod"/>
            </a:pPr>
            <a:r>
              <a:rPr lang="en-US" sz="1100" dirty="0"/>
              <a:t>Electronically accept the terms of the loan </a:t>
            </a:r>
            <a:endParaRPr lang="en-US" sz="1100" dirty="0" smtClean="0"/>
          </a:p>
          <a:p>
            <a:pPr marL="401638" lvl="0"/>
            <a:endParaRPr lang="en-US" sz="1100" dirty="0"/>
          </a:p>
          <a:p>
            <a:r>
              <a:rPr lang="en-US" sz="1100" dirty="0"/>
              <a:t>Note: Your application will be cancelled if no action is taken.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Sincerely,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Firstmark Services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i="1" dirty="0"/>
              <a:t>This is an automated e-mail message, please do not reply.</a:t>
            </a:r>
            <a:r>
              <a:rPr lang="en-US" sz="11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358747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Action Needed: Your Loan Application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52269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mark@gmail.com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77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3" y="0"/>
            <a:ext cx="7239000" cy="3741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930" y="3224039"/>
            <a:ext cx="5531070" cy="322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49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3784190"/>
            <a:ext cx="3005137" cy="1066800"/>
          </a:xfrm>
          <a:prstGeom prst="wedgeRoundRectCallout">
            <a:avLst>
              <a:gd name="adj1" fmla="val 132382"/>
              <a:gd name="adj2" fmla="val -33087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Clicking ‘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ccept Loan</a:t>
            </a:r>
            <a:r>
              <a:rPr lang="en-US" dirty="0" smtClean="0">
                <a:solidFill>
                  <a:schemeClr val="tx1"/>
                </a:solidFill>
              </a:rPr>
              <a:t>’ will bring the borrower to the selection page.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533400"/>
            <a:ext cx="1143000" cy="381000"/>
          </a:xfrm>
          <a:prstGeom prst="roundRect">
            <a:avLst>
              <a:gd name="adj" fmla="val 17519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94187" y="5268432"/>
            <a:ext cx="3005137" cy="1290145"/>
          </a:xfrm>
          <a:prstGeom prst="wedgeRoundRectCallout">
            <a:avLst>
              <a:gd name="adj1" fmla="val 139066"/>
              <a:gd name="adj2" fmla="val 1878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Clicking ‘</a:t>
            </a:r>
            <a:r>
              <a:rPr lang="en-US" b="1" dirty="0" smtClean="0">
                <a:solidFill>
                  <a:schemeClr val="tx1"/>
                </a:solidFill>
              </a:rPr>
              <a:t>Accept My Loan</a:t>
            </a:r>
            <a:r>
              <a:rPr lang="en-US" dirty="0" smtClean="0">
                <a:solidFill>
                  <a:schemeClr val="tx1"/>
                </a:solidFill>
              </a:rPr>
              <a:t>’ will bring the borrower to a page to electronically or manually accept the terms.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/>
          <a:srcRect r="931" b="16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19600" y="685800"/>
            <a:ext cx="4267200" cy="990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and </a:t>
            </a:r>
            <a:r>
              <a:rPr lang="en-US" dirty="0" err="1" smtClean="0">
                <a:solidFill>
                  <a:schemeClr val="tx1"/>
                </a:solidFill>
              </a:rPr>
              <a:t>co-signer</a:t>
            </a:r>
            <a:r>
              <a:rPr lang="en-US" dirty="0" smtClean="0">
                <a:solidFill>
                  <a:schemeClr val="tx1"/>
                </a:solidFill>
              </a:rPr>
              <a:t> must have their own User ID and password.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0800000" flipV="1">
            <a:off x="762000" y="2711450"/>
            <a:ext cx="1295400" cy="1403350"/>
          </a:xfrm>
          <a:prstGeom prst="wedgeRoundRectCallout">
            <a:avLst>
              <a:gd name="adj1" fmla="val -45840"/>
              <a:gd name="adj2" fmla="val -79523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First-time borrowers start here.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1981200"/>
            <a:ext cx="1219200" cy="5334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73" y="0"/>
            <a:ext cx="651916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50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671896" y="2186116"/>
            <a:ext cx="2395537" cy="3200400"/>
          </a:xfrm>
          <a:prstGeom prst="wedgeRoundRectCallout">
            <a:avLst>
              <a:gd name="adj1" fmla="val -149882"/>
              <a:gd name="adj2" fmla="val 34344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Clicking ‘</a:t>
            </a:r>
            <a:r>
              <a:rPr lang="en-US" b="1" dirty="0" smtClean="0">
                <a:solidFill>
                  <a:schemeClr val="tx1"/>
                </a:solidFill>
              </a:rPr>
              <a:t>Electronically Accept</a:t>
            </a:r>
            <a:r>
              <a:rPr lang="en-US" dirty="0" smtClean="0">
                <a:solidFill>
                  <a:schemeClr val="tx1"/>
                </a:solidFill>
              </a:rPr>
              <a:t>’ will bring the borrower to the main log in screen. Log in and select the most recent loan to accept the terms electronically. </a:t>
            </a:r>
            <a:r>
              <a:rPr lang="en-US" i="1" dirty="0" smtClean="0">
                <a:solidFill>
                  <a:schemeClr val="tx1"/>
                </a:solidFill>
              </a:rPr>
              <a:t>(This is shown on the next slide.)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3992563"/>
            <a:ext cx="2819400" cy="2728912"/>
          </a:xfrm>
          <a:prstGeom prst="wedgeRoundRectCallout">
            <a:avLst>
              <a:gd name="adj1" fmla="val 59590"/>
              <a:gd name="adj2" fmla="val 39969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Clicking </a:t>
            </a:r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smtClean="0">
                <a:solidFill>
                  <a:schemeClr val="tx1"/>
                </a:solidFill>
              </a:rPr>
              <a:t>Manually Accept</a:t>
            </a:r>
            <a:r>
              <a:rPr lang="en-US" dirty="0">
                <a:solidFill>
                  <a:schemeClr val="tx1"/>
                </a:solidFill>
              </a:rPr>
              <a:t>’ will bring the borrower to </a:t>
            </a:r>
            <a:r>
              <a:rPr lang="en-US" dirty="0" smtClean="0">
                <a:solidFill>
                  <a:schemeClr val="tx1"/>
                </a:solidFill>
              </a:rPr>
              <a:t>a form that they will enter their </a:t>
            </a:r>
            <a:r>
              <a:rPr lang="en-US" b="1" dirty="0" err="1" smtClean="0">
                <a:solidFill>
                  <a:schemeClr val="tx1"/>
                </a:solidFill>
              </a:rPr>
              <a:t>Parti</a:t>
            </a:r>
            <a:r>
              <a:rPr lang="en-US" b="1" dirty="0" smtClean="0">
                <a:solidFill>
                  <a:schemeClr val="tx1"/>
                </a:solidFill>
              </a:rPr>
              <a:t> ID, Note ID, first and last name and e-mail address </a:t>
            </a:r>
            <a:r>
              <a:rPr lang="en-US" dirty="0" smtClean="0">
                <a:solidFill>
                  <a:schemeClr val="tx1"/>
                </a:solidFill>
              </a:rPr>
              <a:t>and select either </a:t>
            </a:r>
            <a:r>
              <a:rPr lang="en-US" b="1" dirty="0" smtClean="0">
                <a:solidFill>
                  <a:schemeClr val="tx1"/>
                </a:solidFill>
              </a:rPr>
              <a:t>‘Accept Loan</a:t>
            </a:r>
            <a:r>
              <a:rPr lang="en-US" dirty="0" smtClean="0">
                <a:solidFill>
                  <a:schemeClr val="tx1"/>
                </a:solidFill>
              </a:rPr>
              <a:t>’ or </a:t>
            </a:r>
            <a:r>
              <a:rPr lang="en-US" b="1" dirty="0" smtClean="0">
                <a:solidFill>
                  <a:schemeClr val="tx1"/>
                </a:solidFill>
              </a:rPr>
              <a:t>‘Decline Loan</a:t>
            </a:r>
            <a:r>
              <a:rPr lang="en-US" dirty="0" smtClean="0">
                <a:solidFill>
                  <a:schemeClr val="tx1"/>
                </a:solidFill>
              </a:rPr>
              <a:t>.’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/>
          <a:srcRect r="931" b="16571"/>
          <a:stretch/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/>
          <a:srcRect l="18095" t="3111" r="21087" b="7990"/>
          <a:stretch/>
        </p:blipFill>
        <p:spPr bwMode="auto">
          <a:xfrm>
            <a:off x="3499945" y="2438400"/>
            <a:ext cx="5630917" cy="4493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51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499945" y="464961"/>
            <a:ext cx="4114800" cy="685800"/>
          </a:xfrm>
          <a:prstGeom prst="wedgeRoundRectCallout">
            <a:avLst>
              <a:gd name="adj1" fmla="val -92072"/>
              <a:gd name="adj2" fmla="val 160992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returns to SELFApp to login and accept the Approval Disclosure.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5633785"/>
            <a:ext cx="3606209" cy="909084"/>
          </a:xfrm>
          <a:prstGeom prst="wedgeRoundRectCallout">
            <a:avLst>
              <a:gd name="adj1" fmla="val 97116"/>
              <a:gd name="adj2" fmla="val -78236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loan must be in </a:t>
            </a:r>
            <a:r>
              <a:rPr lang="en-US" b="1" dirty="0" smtClean="0">
                <a:solidFill>
                  <a:schemeClr val="tx1"/>
                </a:solidFill>
              </a:rPr>
              <a:t>Pending Acceptance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tatus for the borrower to view the Approval Disclosure.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5061984"/>
            <a:ext cx="609600" cy="348216"/>
          </a:xfrm>
          <a:prstGeom prst="roundRect">
            <a:avLst>
              <a:gd name="adj" fmla="val 1751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/>
          <a:srcRect r="1033"/>
          <a:stretch/>
        </p:blipFill>
        <p:spPr bwMode="auto">
          <a:xfrm>
            <a:off x="1" y="0"/>
            <a:ext cx="9144000" cy="4091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52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486" t="38782" r="2564" b="1850"/>
          <a:stretch/>
        </p:blipFill>
        <p:spPr>
          <a:xfrm>
            <a:off x="1447800" y="4335780"/>
            <a:ext cx="5762297" cy="24460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0" y="1181098"/>
            <a:ext cx="2590800" cy="110490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Approval Disclosure outlines the terms of the loan.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90193" y="5457593"/>
            <a:ext cx="3200401" cy="457200"/>
          </a:xfrm>
          <a:prstGeom prst="roundRect">
            <a:avLst>
              <a:gd name="adj" fmla="val 4479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09550" y="4335780"/>
            <a:ext cx="2476500" cy="1308731"/>
          </a:xfrm>
          <a:prstGeom prst="wedgeRoundRectCallout">
            <a:avLst>
              <a:gd name="adj1" fmla="val 64096"/>
              <a:gd name="adj2" fmla="val 41484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 clicking ‘</a:t>
            </a:r>
            <a:r>
              <a:rPr lang="en-US" b="1" dirty="0" smtClean="0">
                <a:solidFill>
                  <a:schemeClr val="tx1"/>
                </a:solidFill>
              </a:rPr>
              <a:t>Accept and Continue Application</a:t>
            </a:r>
            <a:r>
              <a:rPr lang="en-US" dirty="0" smtClean="0">
                <a:solidFill>
                  <a:schemeClr val="tx1"/>
                </a:solidFill>
              </a:rPr>
              <a:t>,’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borrower is accepting the loan.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033" b="1733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1927964"/>
            <a:ext cx="2286000" cy="300207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Applicant Self-Certification form has already been completed, the borrower is done.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Final </a:t>
            </a:r>
            <a:r>
              <a:rPr lang="en-US" dirty="0" smtClean="0">
                <a:solidFill>
                  <a:schemeClr val="tx1"/>
                </a:solidFill>
              </a:rPr>
              <a:t>Disclosure will be sent when the loan is approved.</a:t>
            </a:r>
          </a:p>
        </p:txBody>
      </p:sp>
    </p:spTree>
    <p:extLst>
      <p:ext uri="{BB962C8B-B14F-4D97-AF65-F5344CB8AC3E}">
        <p14:creationId xmlns:p14="http://schemas.microsoft.com/office/powerpoint/2010/main" val="10717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503238"/>
            <a:ext cx="8229600" cy="1782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600200"/>
            <a:ext cx="76200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school certifies the loan.</a:t>
            </a:r>
          </a:p>
          <a:p>
            <a:r>
              <a:rPr lang="en-US" sz="2400" dirty="0" smtClean="0"/>
              <a:t>OHE approves the loan.</a:t>
            </a:r>
          </a:p>
          <a:p>
            <a:r>
              <a:rPr lang="en-US" sz="2400" dirty="0" smtClean="0"/>
              <a:t>The borrower receives the Final Disclosure </a:t>
            </a:r>
            <a:r>
              <a:rPr lang="en-US" sz="2000" dirty="0" smtClean="0"/>
              <a:t>(no action is needed).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5058" name="Picture 2" descr="C:\Documents and Settings\workman\Local Settings\Temporary Internet Files\Content.IE5\2DYLQD6V\MP9004424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9229" r="1122" b="78363"/>
          <a:stretch/>
        </p:blipFill>
        <p:spPr bwMode="auto">
          <a:xfrm>
            <a:off x="419100" y="2044995"/>
            <a:ext cx="8305800" cy="10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85750" y="228601"/>
            <a:ext cx="8629650" cy="145946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opted in for E-Correspondence, they will receive an e-mail to login and view the </a:t>
            </a:r>
            <a:r>
              <a:rPr lang="en-US" b="1" dirty="0" smtClean="0">
                <a:solidFill>
                  <a:schemeClr val="tx1"/>
                </a:solidFill>
              </a:rPr>
              <a:t>Final Disclosure</a:t>
            </a:r>
            <a:r>
              <a:rPr lang="en-US" dirty="0" smtClean="0">
                <a:solidFill>
                  <a:schemeClr val="tx1"/>
                </a:solidFill>
              </a:rPr>
              <a:t>. If </a:t>
            </a:r>
            <a:r>
              <a:rPr lang="en-US" dirty="0">
                <a:solidFill>
                  <a:schemeClr val="tx1"/>
                </a:solidFill>
              </a:rPr>
              <a:t>they opted out of E-Correspondence they will receive the </a:t>
            </a:r>
            <a:r>
              <a:rPr lang="en-US" dirty="0" smtClean="0">
                <a:solidFill>
                  <a:schemeClr val="tx1"/>
                </a:solidFill>
              </a:rPr>
              <a:t>Final </a:t>
            </a:r>
            <a:r>
              <a:rPr lang="en-US" dirty="0">
                <a:solidFill>
                  <a:schemeClr val="tx1"/>
                </a:solidFill>
              </a:rPr>
              <a:t>Disclosure by </a:t>
            </a:r>
            <a:r>
              <a:rPr lang="en-US" dirty="0" smtClean="0">
                <a:solidFill>
                  <a:schemeClr val="tx1"/>
                </a:solidFill>
              </a:rPr>
              <a:t>mail.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has </a:t>
            </a:r>
            <a:r>
              <a:rPr lang="en-US" b="1" dirty="0" smtClean="0">
                <a:solidFill>
                  <a:schemeClr val="tx1"/>
                </a:solidFill>
              </a:rPr>
              <a:t>3 business days </a:t>
            </a:r>
            <a:r>
              <a:rPr lang="en-US" dirty="0" smtClean="0">
                <a:solidFill>
                  <a:schemeClr val="tx1"/>
                </a:solidFill>
              </a:rPr>
              <a:t>to call and cancel the loan.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77850"/>
            <a:ext cx="8267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Dear Mark Miller: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Congratulations! Your student loan application has been approved. Please log in to your online account to review your Final Disclosure which outlines your rights as a borrower and the terms of your loan.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Sincerely,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Firstmark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69068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Your loan application is approved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19400"/>
            <a:ext cx="1371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mark@gmail.com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37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931" b="16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56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1676400"/>
            <a:ext cx="1981200" cy="3886200"/>
          </a:xfrm>
          <a:prstGeom prst="wedgeRoundRectCallout">
            <a:avLst>
              <a:gd name="adj1" fmla="val 57619"/>
              <a:gd name="adj2" fmla="val -6318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 view the </a:t>
            </a:r>
            <a:r>
              <a:rPr lang="en-US" dirty="0">
                <a:solidFill>
                  <a:schemeClr val="tx1"/>
                </a:solidFill>
              </a:rPr>
              <a:t>Final </a:t>
            </a:r>
            <a:r>
              <a:rPr lang="en-US" dirty="0" smtClean="0">
                <a:solidFill>
                  <a:schemeClr val="tx1"/>
                </a:solidFill>
              </a:rPr>
              <a:t>Disclosure, the borrower will return to SELFApp and login.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is not signed up for electronic correspondence, the Final Disclosure will be mailed.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2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1828800"/>
            <a:ext cx="2057401" cy="2819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does </a:t>
            </a:r>
            <a:r>
              <a:rPr lang="en-US" b="1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need to take any action regarding the Final Disclosure. They have </a:t>
            </a:r>
            <a:r>
              <a:rPr lang="en-US" b="1" dirty="0" smtClean="0">
                <a:solidFill>
                  <a:schemeClr val="tx1"/>
                </a:solidFill>
              </a:rPr>
              <a:t>3 business days</a:t>
            </a:r>
            <a:r>
              <a:rPr lang="en-US" dirty="0" smtClean="0">
                <a:solidFill>
                  <a:schemeClr val="tx1"/>
                </a:solidFill>
              </a:rPr>
              <a:t> to call in and cancel the loan.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03238"/>
            <a:ext cx="82296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loans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371600"/>
            <a:ext cx="76200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Once the final approval happens the Final Disclosure will be sent to the student via method chosen. The disclosure will list the amount approved and disbursement dates of the loan.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58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r="21037" b="16659"/>
          <a:stretch/>
        </p:blipFill>
        <p:spPr bwMode="auto">
          <a:xfrm>
            <a:off x="381000" y="2895600"/>
            <a:ext cx="7086600" cy="3965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91532" y="3631866"/>
            <a:ext cx="2380268" cy="208313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will see this screen after acknowledging their Final Disclosure on the prior screen.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03238"/>
            <a:ext cx="82296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Co-signer Denial Reasons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371600"/>
            <a:ext cx="76200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Negative credit items on co-signer’s credit.</a:t>
            </a:r>
          </a:p>
          <a:p>
            <a:r>
              <a:rPr lang="en-US" sz="2400" dirty="0" smtClean="0"/>
              <a:t>Unable to locate credit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r="12499"/>
          <a:stretch/>
        </p:blipFill>
        <p:spPr bwMode="auto">
          <a:xfrm>
            <a:off x="76200" y="2438400"/>
            <a:ext cx="67817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media.rd.com/rd/images/rdc/mag0708/credit-cards-ruin-your-life-01-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763">
            <a:off x="5947575" y="3153585"/>
            <a:ext cx="2614716" cy="19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8600" y="3166533"/>
            <a:ext cx="1752599" cy="300566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 borrower would like to use a new co-signer, they will need to apply for a new loan with a different co-signer.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38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5250" y="4800600"/>
            <a:ext cx="2876550" cy="1828800"/>
          </a:xfrm>
          <a:prstGeom prst="wedgeRoundRectCallout">
            <a:avLst>
              <a:gd name="adj1" fmla="val 28841"/>
              <a:gd name="adj2" fmla="val -91093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must read and agree with the </a:t>
            </a: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erms of use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greement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for the web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 </a:t>
            </a:r>
            <a:r>
              <a:rPr lang="en-US" dirty="0" smtClean="0">
                <a:solidFill>
                  <a:schemeClr val="tx1"/>
                </a:solidFill>
              </a:rPr>
              <a:t>by checking the box and clicking ‘</a:t>
            </a:r>
            <a:r>
              <a:rPr lang="en-US" b="1" dirty="0" smtClean="0">
                <a:solidFill>
                  <a:schemeClr val="tx1"/>
                </a:solidFill>
              </a:rPr>
              <a:t>Continue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810000"/>
            <a:ext cx="238125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03238"/>
            <a:ext cx="82296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Credit Decision Reasons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371600"/>
            <a:ext cx="76200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there is a flag on co-signer’s credit we will reach out prior to credit approval for authorization.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60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/>
          <a:srcRect r="15722" b="6068"/>
          <a:stretch/>
        </p:blipFill>
        <p:spPr bwMode="auto">
          <a:xfrm>
            <a:off x="838200" y="2438400"/>
            <a:ext cx="7162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48732" y="4049273"/>
            <a:ext cx="3294668" cy="112860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could </a:t>
            </a:r>
            <a:r>
              <a:rPr lang="en-US" b="1" dirty="0" smtClean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be approved because credit report was flagged for </a:t>
            </a:r>
            <a:r>
              <a:rPr lang="en-US" b="1" dirty="0" smtClean="0">
                <a:solidFill>
                  <a:schemeClr val="tx1"/>
                </a:solidFill>
              </a:rPr>
              <a:t>Identity Thef</a:t>
            </a:r>
            <a:r>
              <a:rPr lang="en-US" dirty="0" smtClean="0">
                <a:solidFill>
                  <a:schemeClr val="tx1"/>
                </a:solidFill>
              </a:rPr>
              <a:t>t or </a:t>
            </a:r>
            <a:r>
              <a:rPr lang="en-US" b="1" dirty="0" smtClean="0">
                <a:solidFill>
                  <a:schemeClr val="tx1"/>
                </a:solidFill>
              </a:rPr>
              <a:t>SSN did not match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225" y="1905000"/>
            <a:ext cx="4419600" cy="609600"/>
          </a:xfrm>
        </p:spPr>
        <p:txBody>
          <a:bodyPr anchor="t" anchorCtr="0">
            <a:normAutofit fontScale="90000"/>
          </a:bodyPr>
          <a:lstStyle/>
          <a:p>
            <a:r>
              <a:rPr lang="en-US" dirty="0" smtClean="0"/>
              <a:t>Thank you for using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65" y="2653284"/>
            <a:ext cx="3493435" cy="1080516"/>
          </a:xfrm>
          <a:prstGeom prst="rect">
            <a:avLst/>
          </a:prstGeom>
        </p:spPr>
      </p:pic>
      <p:pic>
        <p:nvPicPr>
          <p:cNvPr id="10242" name="Picture 2" descr="C:\Documents and Settings\workman\Local Settings\Temporary Internet Files\Content.IE5\S5U34HYN\MP9004484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" y="45720"/>
            <a:ext cx="3345498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5486400"/>
            <a:ext cx="3657600" cy="6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27000"/>
            <a:ext cx="7696200" cy="660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828800"/>
            <a:ext cx="2057400" cy="3200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creates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ew user account</a:t>
            </a:r>
            <a:r>
              <a:rPr lang="en-US" dirty="0" smtClean="0">
                <a:solidFill>
                  <a:schemeClr val="tx1"/>
                </a:solidFill>
              </a:rPr>
              <a:t> and clicks </a:t>
            </a:r>
            <a:r>
              <a:rPr lang="en-US" dirty="0">
                <a:solidFill>
                  <a:schemeClr val="tx1"/>
                </a:solidFill>
              </a:rPr>
              <a:t>‘</a:t>
            </a:r>
            <a:r>
              <a:rPr lang="en-US" b="1" dirty="0">
                <a:solidFill>
                  <a:schemeClr val="tx1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’ to continue.</a:t>
            </a:r>
          </a:p>
        </p:txBody>
      </p:sp>
    </p:spTree>
    <p:extLst>
      <p:ext uri="{BB962C8B-B14F-4D97-AF65-F5344CB8AC3E}">
        <p14:creationId xmlns:p14="http://schemas.microsoft.com/office/powerpoint/2010/main" val="39027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/>
          <a:srcRect r="1267" b="12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1066800"/>
            <a:ext cx="2057400" cy="56388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selects </a:t>
            </a:r>
            <a:r>
              <a:rPr lang="en-US" b="1" dirty="0" smtClean="0">
                <a:solidFill>
                  <a:schemeClr val="tx1"/>
                </a:solidFill>
              </a:rPr>
              <a:t>a security image, assigns a name to their image, and selects and answers three challenge questions</a:t>
            </a:r>
            <a:r>
              <a:rPr lang="en-US" dirty="0" smtClean="0">
                <a:solidFill>
                  <a:schemeClr val="tx1"/>
                </a:solidFill>
              </a:rPr>
              <a:t>. The borrower will also be asked if they want their computer to be recognized whenever they login. If they select ‘</a:t>
            </a:r>
            <a:r>
              <a:rPr lang="en-US" b="1" dirty="0" smtClean="0">
                <a:solidFill>
                  <a:schemeClr val="tx1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,’ a secure cookie will be created upon login.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r="9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88EA-B287-4ED2-A495-4EAE28B84708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1828800"/>
            <a:ext cx="2362200" cy="17526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99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borrower enters demographic information and clicks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smtClean="0">
                <a:solidFill>
                  <a:schemeClr val="tx1"/>
                </a:solidFill>
              </a:rPr>
              <a:t>Continue</a:t>
            </a:r>
            <a:r>
              <a:rPr lang="en-US" dirty="0" smtClean="0">
                <a:solidFill>
                  <a:schemeClr val="tx1"/>
                </a:solidFill>
              </a:rPr>
              <a:t>.’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2391</Words>
  <Application>Microsoft Office PowerPoint</Application>
  <PresentationFormat>On-screen Show (4:3)</PresentationFormat>
  <Paragraphs>227</Paragraphs>
  <Slides>61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Office Theme</vt:lpstr>
      <vt:lpstr>Welcome to    </vt:lpstr>
      <vt:lpstr>                        Loan Requirements</vt:lpstr>
      <vt:lpstr>Begins the application…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Depending upon the school, the borrower will see only one of the term options listed below.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Co-Signer Completes Credit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using   </vt:lpstr>
    </vt:vector>
  </TitlesOfParts>
  <Company>Office of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Angelique Workman</dc:creator>
  <cp:lastModifiedBy>Workman, Angelique (OHE)</cp:lastModifiedBy>
  <cp:revision>250</cp:revision>
  <cp:lastPrinted>2015-05-21T15:31:02Z</cp:lastPrinted>
  <dcterms:created xsi:type="dcterms:W3CDTF">2012-05-30T16:17:48Z</dcterms:created>
  <dcterms:modified xsi:type="dcterms:W3CDTF">2021-04-14T21:58:40Z</dcterms:modified>
</cp:coreProperties>
</file>